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82" r:id="rId6"/>
    <p:sldId id="259" r:id="rId7"/>
    <p:sldId id="267" r:id="rId8"/>
    <p:sldId id="266" r:id="rId9"/>
    <p:sldId id="264" r:id="rId10"/>
    <p:sldId id="269" r:id="rId11"/>
    <p:sldId id="270" r:id="rId12"/>
    <p:sldId id="260" r:id="rId13"/>
    <p:sldId id="274" r:id="rId14"/>
    <p:sldId id="276" r:id="rId15"/>
    <p:sldId id="278" r:id="rId16"/>
    <p:sldId id="283" r:id="rId1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75" autoAdjust="0"/>
    <p:restoredTop sz="94660"/>
  </p:normalViewPr>
  <p:slideViewPr>
    <p:cSldViewPr snapToGrid="0">
      <p:cViewPr varScale="1">
        <p:scale>
          <a:sx n="96" d="100"/>
          <a:sy n="96" d="100"/>
        </p:scale>
        <p:origin x="9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14F6-498D-44FF-9F63-A4BD5C49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DC3AE0-DEDF-4483-9CC1-B2414A6F1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AF31D-2A78-4AB6-8CA6-25AEBD979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DB21A-057E-45E3-BD5D-6FDFF3BC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FABE7-A81B-418C-8BB8-8B99AC5D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953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A3130-E223-4ABC-846E-A2211F9E4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3FC6A-0AB3-4F45-A718-AF39BBE1E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9C7D3-C95D-4724-9124-73E8F25C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ABC21-6BBA-43AC-BCED-D77E2E7A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74AA-1D9B-4ABC-8441-0C3E6C83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174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E5AE92-3B13-4FA4-BCC6-053EE6A78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66496-B55E-4D25-BD35-8AB166AA5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629FC-74DF-4EB4-A574-10E8BD2B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F70C5-939B-4CD2-B28D-403917A5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0D132-220F-421A-9FF3-0B80C613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945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33B85-EA6F-4A3E-A425-3FCD0BD50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51CE4-53B2-4407-87AE-756A9565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E990-E285-451F-B92D-5423298E9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7150D-9160-4B4F-A7B6-EDF313D2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DB329-E895-4C5C-8DB4-7B16687A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502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EB8F6-1F5E-457C-8E68-D886B353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A4E29-0705-4FF1-A05A-097534E36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F749E-490F-4A31-9B04-BA87DCBB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A3498-1B65-4D98-8918-9768E9C2E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4D629-94C7-4FE1-A8FC-83C680E3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71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F7C3B-C7FF-4829-A876-B2039C8D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E45C8-8FBA-4C0C-BE1E-B19551C6B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83FF8-5C11-4F72-8D9F-7D62C1D61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B42A1-9D5F-4253-94D4-37E6A403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CA080-6ED1-43E9-9F60-0F725895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0C025-BE25-45E7-B16F-75EA26AD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131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3382-5707-442A-A14A-BB56183C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833CD-4964-4796-B9D4-8C6080B8E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CC9A0-99DA-4881-A7EB-DC60A2A55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8859F6-BFA5-4131-B27C-88F3A4B8C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55DA-E5A6-439F-B264-9650E724E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C74EA-3123-4359-9425-232AF4EB3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DA1E84-D007-430D-BB6C-630400D2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D26EE-2179-42B9-9094-7C0BE58B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096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E0503-600E-4E49-8DDA-75C199A8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8BD67-561E-40AD-99B3-7C31B97F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9A3B7-56D5-499B-8D08-0C06369E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3BA5F-FF90-4687-9179-E0BBD26DF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881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F0E794-6CB9-4902-BD97-85C683AB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18E19A-319E-4AA6-BD31-00BEFBFE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3F254-64F5-43AA-9D39-6AFCC8C7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943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129E-1CD0-4AEB-B0CD-4DCF8FAE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CC49F-101F-4508-A9BB-5FF3E89D3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969EC-5E57-42E5-8401-7ACDED0E5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01C59-CB96-444B-9C4F-5EFB0D64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05872-7C56-4082-91EA-F9105026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D46F4-066D-420C-8067-6A86C4D5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464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0877-DBA4-43AF-A25F-CEECE91F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39B6CC-F450-4152-A57E-9801588EC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5D8B3-C297-4C49-BEF1-BC45838E3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86BD7-2800-4C11-BD9C-54BC24ED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4455C-52A2-47CE-BF4B-1AB3AAA8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0638F-FC90-43DE-BDDC-7A117A501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242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E3BAEA-613C-43BA-A62B-AACC8A49E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17317-BBF6-4349-AE10-D6088A6BF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9312F-EF1A-4FB1-AF30-BD1366C79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3B7D8-4D42-4E99-B376-CBF7FC92833F}" type="datetimeFigureOut">
              <a:rPr lang="th-TH" smtClean="0"/>
              <a:t>22/07/68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AE844-F22C-4D71-B645-D36214F86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A109C-6222-44C9-B879-5C9441C7C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76147-2887-42E3-ABA0-0AA338758C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502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1.jp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44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1.jpg"/><Relationship Id="rId10" Type="http://schemas.openxmlformats.org/officeDocument/2006/relationships/image" Target="../media/image42.png"/><Relationship Id="rId4" Type="http://schemas.openxmlformats.org/officeDocument/2006/relationships/image" Target="../media/image37.jp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6.png"/><Relationship Id="rId11" Type="http://schemas.openxmlformats.org/officeDocument/2006/relationships/image" Target="../media/image3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1.jp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hyperlink" Target="http://www.thaievisa.go.th/" TargetMode="Externa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943996-F573-444A-B941-22B840109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FFBB6-3F14-4C7F-A2A2-0F0994681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0377"/>
            <a:ext cx="3785616" cy="1301998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Immigration Matters</a:t>
            </a:r>
            <a:br>
              <a:rPr 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zh-CN" alt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移民问题</a:t>
            </a:r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zh-CN" altLang="en-US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事务</a:t>
            </a:r>
            <a:endParaRPr lang="th-TH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CACC752-4DDF-41C9-ABEA-79C33E3D7EB4}"/>
              </a:ext>
            </a:extLst>
          </p:cNvPr>
          <p:cNvSpPr txBox="1">
            <a:spLocks/>
          </p:cNvSpPr>
          <p:nvPr/>
        </p:nvSpPr>
        <p:spPr>
          <a:xfrm>
            <a:off x="0" y="2936293"/>
            <a:ext cx="3785616" cy="605895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On Arrival in Thailand </a:t>
            </a:r>
          </a:p>
          <a:p>
            <a:pPr algn="l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到达泰国时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35D85E4-DE96-429C-AC08-217655080776}"/>
              </a:ext>
            </a:extLst>
          </p:cNvPr>
          <p:cNvSpPr txBox="1">
            <a:spLocks/>
          </p:cNvSpPr>
          <p:nvPr/>
        </p:nvSpPr>
        <p:spPr>
          <a:xfrm>
            <a:off x="-3" y="3641206"/>
            <a:ext cx="3785616" cy="60084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During Study Period </a:t>
            </a:r>
          </a:p>
          <a:p>
            <a:pPr algn="l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在学习期间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8B15D740-EE7C-4EFC-A647-2BD7A28930F3}"/>
              </a:ext>
            </a:extLst>
          </p:cNvPr>
          <p:cNvSpPr txBox="1">
            <a:spLocks/>
          </p:cNvSpPr>
          <p:nvPr/>
        </p:nvSpPr>
        <p:spPr>
          <a:xfrm>
            <a:off x="-3" y="4341062"/>
            <a:ext cx="3785616" cy="627045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Leaving Thailand</a:t>
            </a:r>
          </a:p>
          <a:p>
            <a:pPr algn="l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离开泰国时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307F234-8A14-444F-A429-450DBA5C8D5C}"/>
              </a:ext>
            </a:extLst>
          </p:cNvPr>
          <p:cNvSpPr txBox="1">
            <a:spLocks/>
          </p:cNvSpPr>
          <p:nvPr/>
        </p:nvSpPr>
        <p:spPr>
          <a:xfrm>
            <a:off x="-5" y="5061020"/>
            <a:ext cx="3785616" cy="60084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General Dos</a:t>
            </a:r>
          </a:p>
          <a:p>
            <a:pPr algn="l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一般需要做的事情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4C655D4B-EE3E-4511-BDAD-3820534B5753}"/>
              </a:ext>
            </a:extLst>
          </p:cNvPr>
          <p:cNvSpPr txBox="1">
            <a:spLocks/>
          </p:cNvSpPr>
          <p:nvPr/>
        </p:nvSpPr>
        <p:spPr>
          <a:xfrm>
            <a:off x="-7" y="5733699"/>
            <a:ext cx="3785617" cy="60084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Important DONTs </a:t>
            </a:r>
          </a:p>
          <a:p>
            <a:pPr algn="l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非常重要的不能做的事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494F8C9-5CE4-4557-ABCF-D933F7633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34" y="810276"/>
            <a:ext cx="8288466" cy="5524263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B4EA6D38-A1A9-4117-9608-7D38C6EE40BD}"/>
              </a:ext>
            </a:extLst>
          </p:cNvPr>
          <p:cNvSpPr txBox="1">
            <a:spLocks/>
          </p:cNvSpPr>
          <p:nvPr/>
        </p:nvSpPr>
        <p:spPr>
          <a:xfrm>
            <a:off x="-7" y="2256585"/>
            <a:ext cx="3785616" cy="605895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Pre-Arrival to Thailand		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到达泰国之前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de 1 voice">
            <a:hlinkClick r:id="" action="ppaction://media"/>
            <a:extLst>
              <a:ext uri="{FF2B5EF4-FFF2-40B4-BE49-F238E27FC236}">
                <a16:creationId xmlns:a16="http://schemas.microsoft.com/office/drawing/2014/main" id="{171CC5FB-8480-43B6-8889-4EA770D23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3534" y="842281"/>
            <a:ext cx="629095" cy="62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55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5B9BB-1975-4EC5-B225-F4CB2FB16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F1BDF-F491-43FC-8007-BA4CD769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514"/>
            <a:ext cx="12192000" cy="1049980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During Study Period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Your Responsibilities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你的责任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NU Requirements While Studying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NU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的要求</a:t>
            </a:r>
            <a:endParaRPr 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D190932-6144-42B2-BAB1-AB43B60B4E7B}"/>
              </a:ext>
            </a:extLst>
          </p:cNvPr>
          <p:cNvSpPr txBox="1">
            <a:spLocks/>
          </p:cNvSpPr>
          <p:nvPr/>
        </p:nvSpPr>
        <p:spPr>
          <a:xfrm>
            <a:off x="362482" y="1381562"/>
            <a:ext cx="7358644" cy="108773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4"/>
                </a:solidFill>
              </a:rPr>
              <a:t>5. Report in person at DIALD between the 1st and 10th of each month on working days.</a:t>
            </a:r>
            <a:r>
              <a:rPr lang="zh-CN" altLang="en-US" sz="1800" b="1" dirty="0">
                <a:solidFill>
                  <a:schemeClr val="accent4"/>
                </a:solidFill>
              </a:rPr>
              <a:t>在每个月</a:t>
            </a:r>
            <a:r>
              <a:rPr lang="en-US" altLang="zh-CN" sz="1800" b="1" dirty="0">
                <a:solidFill>
                  <a:schemeClr val="accent4"/>
                </a:solidFill>
              </a:rPr>
              <a:t>1-10</a:t>
            </a:r>
            <a:r>
              <a:rPr lang="zh-CN" altLang="en-US" sz="1800" b="1" dirty="0">
                <a:solidFill>
                  <a:schemeClr val="accent4"/>
                </a:solidFill>
              </a:rPr>
              <a:t>号的工作日到</a:t>
            </a:r>
            <a:r>
              <a:rPr lang="en-US" altLang="zh-CN" sz="1800" b="1" dirty="0">
                <a:solidFill>
                  <a:schemeClr val="accent4"/>
                </a:solidFill>
              </a:rPr>
              <a:t>DIALD</a:t>
            </a:r>
            <a:r>
              <a:rPr lang="zh-CN" altLang="en-US" sz="1800" b="1" dirty="0">
                <a:solidFill>
                  <a:schemeClr val="accent4"/>
                </a:solidFill>
              </a:rPr>
              <a:t>进行报到</a:t>
            </a:r>
            <a:endParaRPr lang="en-US" sz="1800" b="1" dirty="0">
              <a:solidFill>
                <a:schemeClr val="accent4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u="sng" dirty="0">
                <a:solidFill>
                  <a:schemeClr val="bg1"/>
                </a:solidFill>
              </a:rPr>
              <a:t>Note: This is separate from the 90-day immigration report. </a:t>
            </a:r>
            <a:r>
              <a:rPr lang="zh-CN" altLang="en-US" sz="1600" b="1" u="sng" dirty="0">
                <a:solidFill>
                  <a:schemeClr val="bg1"/>
                </a:solidFill>
              </a:rPr>
              <a:t>提示：和到移民局九十天报到分开的</a:t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195158C-C94A-425C-85DE-DBB1251EF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83" y="1381562"/>
            <a:ext cx="3789397" cy="5360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6073AD-A297-467D-97A8-38FF8D116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2" y="2582690"/>
            <a:ext cx="7358645" cy="3661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922639-DB83-442C-AF0D-61E4BB5D36A2}"/>
              </a:ext>
            </a:extLst>
          </p:cNvPr>
          <p:cNvSpPr txBox="1"/>
          <p:nvPr/>
        </p:nvSpPr>
        <p:spPr>
          <a:xfrm>
            <a:off x="362482" y="6034230"/>
            <a:ext cx="7358644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DIALD Office – 5th Floor  of CITCOMs Building </a:t>
            </a:r>
            <a:r>
              <a:rPr lang="zh-CN" altLang="en-US" sz="1600" b="1" dirty="0"/>
              <a:t>国际事务和语言发展中心</a:t>
            </a:r>
            <a:r>
              <a:rPr lang="en-US" altLang="zh-CN" sz="1600" b="1" dirty="0"/>
              <a:t>-CITCOMS</a:t>
            </a:r>
            <a:r>
              <a:rPr lang="zh-CN" altLang="en-US" sz="1600" b="1" dirty="0"/>
              <a:t>楼第五层</a:t>
            </a:r>
            <a:endParaRPr lang="en-US" sz="1600" b="1" dirty="0"/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Office hour Monday – Friday 08.30 – 16.30 hrs. </a:t>
            </a:r>
            <a:r>
              <a:rPr lang="zh-CN" altLang="en-US" sz="1600" b="1" dirty="0">
                <a:solidFill>
                  <a:schemeClr val="bg1"/>
                </a:solidFill>
              </a:rPr>
              <a:t>办公时间星期一至星期五 </a:t>
            </a:r>
            <a:r>
              <a:rPr lang="en-US" altLang="zh-CN" sz="1600" b="1" dirty="0">
                <a:solidFill>
                  <a:schemeClr val="bg1"/>
                </a:solidFill>
              </a:rPr>
              <a:t>8.30-16.30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4" name="Slide 10 voice">
            <a:hlinkClick r:id="" action="ppaction://media"/>
            <a:extLst>
              <a:ext uri="{FF2B5EF4-FFF2-40B4-BE49-F238E27FC236}">
                <a16:creationId xmlns:a16="http://schemas.microsoft.com/office/drawing/2014/main" id="{29A235CD-90CC-4378-A204-FDA037FF7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094" y="2604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1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5B9BB-1975-4EC5-B225-F4CB2FB16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F1BDF-F491-43FC-8007-BA4CD769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080"/>
            <a:ext cx="12192000" cy="1033038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During Study Period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Your Responsibilities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你的责任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Immigration Requirements While Studying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在学习期间的移民要求</a:t>
            </a:r>
            <a:endParaRPr 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76C8C2E-5796-431E-A1EA-A15F4A8CA47F}"/>
              </a:ext>
            </a:extLst>
          </p:cNvPr>
          <p:cNvSpPr txBox="1">
            <a:spLocks/>
          </p:cNvSpPr>
          <p:nvPr/>
        </p:nvSpPr>
        <p:spPr>
          <a:xfrm>
            <a:off x="244759" y="1408331"/>
            <a:ext cx="3779256" cy="114845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4"/>
                </a:solidFill>
              </a:rPr>
              <a:t>6. Notify DIALD every time you leave and return to Thailand. </a:t>
            </a:r>
            <a:r>
              <a:rPr lang="zh-CN" altLang="en-US" sz="2000" b="1" dirty="0">
                <a:solidFill>
                  <a:schemeClr val="accent4"/>
                </a:solidFill>
              </a:rPr>
              <a:t>通知</a:t>
            </a:r>
            <a:r>
              <a:rPr lang="en-US" altLang="zh-CN" sz="2000" b="1" dirty="0">
                <a:solidFill>
                  <a:schemeClr val="accent4"/>
                </a:solidFill>
              </a:rPr>
              <a:t>DIALD</a:t>
            </a:r>
            <a:r>
              <a:rPr lang="zh-CN" altLang="en-US" sz="2000" b="1" dirty="0">
                <a:solidFill>
                  <a:schemeClr val="accent4"/>
                </a:solidFill>
              </a:rPr>
              <a:t>每次你离开和重新返回泰国</a:t>
            </a:r>
            <a:endParaRPr lang="en-US" sz="2000" b="1" dirty="0">
              <a:solidFill>
                <a:schemeClr val="accent4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* </a:t>
            </a:r>
            <a:r>
              <a:rPr lang="en-US" sz="1800" b="1" u="sng" dirty="0">
                <a:solidFill>
                  <a:schemeClr val="bg1"/>
                </a:solidFill>
              </a:rPr>
              <a:t>Copy of Flight Booking is required.</a:t>
            </a:r>
            <a:r>
              <a:rPr lang="zh-CN" altLang="en-US" sz="1800" b="1" u="sng" dirty="0">
                <a:solidFill>
                  <a:schemeClr val="bg1"/>
                </a:solidFill>
              </a:rPr>
              <a:t>需要提供你的机票复印件</a:t>
            </a:r>
            <a:endParaRPr lang="th-TH" sz="1800" b="1" u="sng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9CF2A-40F1-4E44-8820-F93056753B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8" b="19492"/>
          <a:stretch/>
        </p:blipFill>
        <p:spPr>
          <a:xfrm>
            <a:off x="244759" y="2680797"/>
            <a:ext cx="3779256" cy="3882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3E99E-F0E9-44D7-9783-19AE0F1BB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72" y="1408331"/>
            <a:ext cx="3779256" cy="5155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1D870-1076-4FD0-81C7-BF0F16143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61" y="1408331"/>
            <a:ext cx="3647551" cy="5155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B34B06-53E1-48CA-B0B1-30C7E45BF31C}"/>
              </a:ext>
            </a:extLst>
          </p:cNvPr>
          <p:cNvSpPr txBox="1"/>
          <p:nvPr/>
        </p:nvSpPr>
        <p:spPr>
          <a:xfrm>
            <a:off x="5373540" y="1501393"/>
            <a:ext cx="150732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Form </a:t>
            </a:r>
            <a:r>
              <a:rPr lang="zh-CN" alt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表格</a:t>
            </a:r>
            <a:endParaRPr lang="en-US" sz="1400" b="1" dirty="0">
              <a:solidFill>
                <a:srgbClr val="FF0000"/>
              </a:solidFill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CD5E3-067F-44F6-A36F-C3CFA71FC50D}"/>
              </a:ext>
            </a:extLst>
          </p:cNvPr>
          <p:cNvSpPr txBox="1"/>
          <p:nvPr/>
        </p:nvSpPr>
        <p:spPr>
          <a:xfrm>
            <a:off x="9415620" y="1501393"/>
            <a:ext cx="150732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Flight Booking </a:t>
            </a:r>
          </a:p>
          <a:p>
            <a:pPr algn="ctr"/>
            <a:r>
              <a:rPr lang="zh-CN" altLang="en-US" sz="1400" b="1" dirty="0">
                <a:solidFill>
                  <a:srgbClr val="FF0000"/>
                </a:solidFill>
              </a:rPr>
              <a:t>订购的机票</a:t>
            </a:r>
            <a:endParaRPr lang="en-US" sz="1400" b="1" dirty="0">
              <a:solidFill>
                <a:srgbClr val="FF0000"/>
              </a:solidFill>
              <a:cs typeface="TH SarabunPSK" panose="020B0500040200020003" pitchFamily="34" charset="-34"/>
            </a:endParaRPr>
          </a:p>
        </p:txBody>
      </p:sp>
      <p:pic>
        <p:nvPicPr>
          <p:cNvPr id="3" name="Slide 11 voice">
            <a:hlinkClick r:id="" action="ppaction://media"/>
            <a:extLst>
              <a:ext uri="{FF2B5EF4-FFF2-40B4-BE49-F238E27FC236}">
                <a16:creationId xmlns:a16="http://schemas.microsoft.com/office/drawing/2014/main" id="{DCA1E7F0-7B16-49BD-9114-0B30CBA2F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759" y="2680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64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000">
        <p159:morph option="byObjec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1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A62B3E-0215-4648-882F-839997D53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554259-0E31-4A51-BBED-8BFA6D20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109"/>
            <a:ext cx="12192000" cy="1087182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Leaving Thailand - </a:t>
            </a:r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Cancel Visa </a:t>
            </a:r>
            <a:r>
              <a:rPr lang="zh-CN" alt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离开泰国</a:t>
            </a:r>
            <a:r>
              <a:rPr lang="en-US" altLang="zh-CN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zh-CN" alt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取消签证</a:t>
            </a:r>
            <a:endParaRPr lang="th-TH" sz="2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AE52AF-EC7A-43C7-9AAD-57A8045DB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/>
          <a:stretch/>
        </p:blipFill>
        <p:spPr>
          <a:xfrm>
            <a:off x="163616" y="3298549"/>
            <a:ext cx="4629766" cy="34731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D97179-2EC1-4806-A0D5-F737B9FF7997}"/>
              </a:ext>
            </a:extLst>
          </p:cNvPr>
          <p:cNvSpPr/>
          <p:nvPr/>
        </p:nvSpPr>
        <p:spPr>
          <a:xfrm>
            <a:off x="150160" y="1426128"/>
            <a:ext cx="4643220" cy="17861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Cancel your visa properly: </a:t>
            </a:r>
            <a:r>
              <a:rPr lang="zh-CN" alt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正确取消你的签证</a:t>
            </a:r>
            <a:endParaRPr lang="en-US" sz="1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person at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Phitsanulok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Immigration Office.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本人亲自到彭世洛移民局办理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/>
          </a:p>
          <a:p>
            <a:r>
              <a:rPr lang="en-US" sz="1600" b="1" dirty="0">
                <a:solidFill>
                  <a:schemeClr val="accent4"/>
                </a:solidFill>
                <a:sym typeface="Wingdings 2" panose="05020102010507070707" pitchFamily="18" charset="2"/>
              </a:rPr>
              <a:t> </a:t>
            </a:r>
            <a:r>
              <a:rPr lang="en-US" sz="1600" b="1" dirty="0">
                <a:solidFill>
                  <a:schemeClr val="accent4"/>
                </a:solidFill>
              </a:rPr>
              <a:t>Notify DIALD at least 30 days before your departure. </a:t>
            </a:r>
            <a:r>
              <a:rPr lang="zh-CN" altLang="en-US" sz="1600" b="1" dirty="0">
                <a:solidFill>
                  <a:schemeClr val="accent4"/>
                </a:solidFill>
              </a:rPr>
              <a:t>通知</a:t>
            </a:r>
            <a:r>
              <a:rPr lang="en-US" altLang="zh-CN" sz="1600" b="1" dirty="0">
                <a:solidFill>
                  <a:schemeClr val="accent4"/>
                </a:solidFill>
              </a:rPr>
              <a:t>DIALD</a:t>
            </a:r>
            <a:r>
              <a:rPr lang="zh-CN" altLang="en-US" sz="1600" b="1" dirty="0">
                <a:solidFill>
                  <a:schemeClr val="accent4"/>
                </a:solidFill>
              </a:rPr>
              <a:t>在你出发前至少</a:t>
            </a:r>
            <a:r>
              <a:rPr lang="en-US" altLang="zh-CN" sz="1600" b="1" dirty="0">
                <a:solidFill>
                  <a:schemeClr val="accent4"/>
                </a:solidFill>
              </a:rPr>
              <a:t>30</a:t>
            </a:r>
            <a:r>
              <a:rPr lang="zh-CN" altLang="en-US" sz="1600" b="1" dirty="0">
                <a:solidFill>
                  <a:schemeClr val="accent4"/>
                </a:solidFill>
              </a:rPr>
              <a:t>天</a:t>
            </a:r>
            <a:endParaRPr lang="en-US" sz="1600" b="1" dirty="0">
              <a:solidFill>
                <a:schemeClr val="accent4"/>
              </a:solidFill>
            </a:endParaRPr>
          </a:p>
          <a:p>
            <a:pPr algn="ctr"/>
            <a:endParaRPr lang="th-TH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45734-2649-45AC-BB3D-966142D049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6" t="20324" r="9998" b="39769"/>
          <a:stretch/>
        </p:blipFill>
        <p:spPr>
          <a:xfrm>
            <a:off x="4967062" y="1490309"/>
            <a:ext cx="3602401" cy="52799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AEAD96-6575-4977-9E61-9268FEA10307}"/>
              </a:ext>
            </a:extLst>
          </p:cNvPr>
          <p:cNvSpPr/>
          <p:nvPr/>
        </p:nvSpPr>
        <p:spPr>
          <a:xfrm>
            <a:off x="8743146" y="4029031"/>
            <a:ext cx="3238372" cy="27412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a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Date </a:t>
            </a:r>
            <a:endParaRPr lang="en-US" sz="2000" dirty="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30 APR 2025</a:t>
            </a:r>
            <a:endParaRPr lang="en-US" sz="2000" dirty="0">
              <a:solidFill>
                <a:schemeClr val="accent4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1D51A0-1D17-40F4-BBD6-5CB11BA16D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0" b="33950"/>
          <a:stretch/>
        </p:blipFill>
        <p:spPr>
          <a:xfrm>
            <a:off x="8743144" y="1490309"/>
            <a:ext cx="3238373" cy="24596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DE3DFA-E1F6-40A3-8F54-7ADE7AA742F2}"/>
              </a:ext>
            </a:extLst>
          </p:cNvPr>
          <p:cNvSpPr/>
          <p:nvPr/>
        </p:nvSpPr>
        <p:spPr>
          <a:xfrm>
            <a:off x="5140171" y="3429000"/>
            <a:ext cx="3284738" cy="15957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Slide 12 voice">
            <a:hlinkClick r:id="" action="ppaction://media"/>
            <a:extLst>
              <a:ext uri="{FF2B5EF4-FFF2-40B4-BE49-F238E27FC236}">
                <a16:creationId xmlns:a16="http://schemas.microsoft.com/office/drawing/2014/main" id="{30C58694-CFA8-413B-9C21-C5F54E0D9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616" y="32985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3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12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A2B336-05E0-47C7-A249-D8A6CBA41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00F5D5-C8B0-4ABD-AE27-AAE7FD8F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545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General DOs: What You Should Do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一般要做的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你应该做什么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Follow all university rules</a:t>
            </a:r>
            <a:r>
              <a:rPr lang="zh-CN" altLang="en-US" sz="28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遵守所有的大学规则</a:t>
            </a:r>
            <a:endParaRPr lang="th-TH" sz="2800" u="sng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F5C54-0B32-469C-B1A9-FBA376077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333" y="1416620"/>
            <a:ext cx="4998041" cy="2408186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Dress appropriately.</a:t>
            </a:r>
            <a:r>
              <a:rPr lang="zh-CN" altLang="en-US" sz="1800" dirty="0"/>
              <a:t>穿着正确</a:t>
            </a:r>
            <a:r>
              <a:rPr lang="en-US" altLang="zh-CN" sz="1800" dirty="0"/>
              <a:t>.</a:t>
            </a: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E79EC1-6F9F-4382-9B6B-A3ED37DBD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61" y="1416619"/>
            <a:ext cx="3519145" cy="20520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2DEED9-3A43-4C93-980E-399816792961}"/>
              </a:ext>
            </a:extLst>
          </p:cNvPr>
          <p:cNvSpPr txBox="1">
            <a:spLocks/>
          </p:cNvSpPr>
          <p:nvPr/>
        </p:nvSpPr>
        <p:spPr>
          <a:xfrm>
            <a:off x="6232731" y="1416619"/>
            <a:ext cx="5521910" cy="24081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Be polite and respectful to teachers and staff.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800" dirty="0"/>
              <a:t>对老师们和工作人员保持礼貌和尊重</a:t>
            </a:r>
            <a:r>
              <a:rPr lang="en-US" altLang="zh-CN" sz="1800" dirty="0"/>
              <a:t>.</a:t>
            </a: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AE2C62-F26F-4ABD-821C-BD4538FDA19F}"/>
              </a:ext>
            </a:extLst>
          </p:cNvPr>
          <p:cNvSpPr txBox="1">
            <a:spLocks/>
          </p:cNvSpPr>
          <p:nvPr/>
        </p:nvSpPr>
        <p:spPr>
          <a:xfrm>
            <a:off x="477188" y="4016474"/>
            <a:ext cx="5521912" cy="23451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Avoid making noises that disturb others in study areas.</a:t>
            </a:r>
            <a:r>
              <a:rPr lang="zh-CN" altLang="en-US" sz="1800" dirty="0"/>
              <a:t>在学习的地方避免制造噪音打扰其他人</a:t>
            </a:r>
            <a:r>
              <a:rPr lang="en-US" altLang="zh-CN" sz="1800" dirty="0"/>
              <a:t>.</a:t>
            </a: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6E8E33-5160-422A-BBD9-98DEAAEC6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027" y="1634850"/>
            <a:ext cx="1491012" cy="14910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ADDF8B-8DCE-4D3C-94F2-9F14B4D9DA9D}"/>
              </a:ext>
            </a:extLst>
          </p:cNvPr>
          <p:cNvSpPr txBox="1">
            <a:spLocks/>
          </p:cNvSpPr>
          <p:nvPr/>
        </p:nvSpPr>
        <p:spPr>
          <a:xfrm>
            <a:off x="6621409" y="3961594"/>
            <a:ext cx="4998041" cy="23451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 Be punctual and attend classes regularly.</a:t>
            </a:r>
            <a:r>
              <a:rPr lang="zh-CN" altLang="en-US" sz="1800" dirty="0"/>
              <a:t>准时和参加日常的课</a:t>
            </a:r>
            <a:r>
              <a:rPr lang="en-US" altLang="zh-CN" sz="1800" dirty="0"/>
              <a:t>.</a:t>
            </a: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5E66BB-5FF6-427D-8547-165CE10F0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33" y="4085974"/>
            <a:ext cx="1541494" cy="15414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D5301C-4173-4CE2-A324-1ABE970BB4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91" y="4085974"/>
            <a:ext cx="1599148" cy="16155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A532EB-B64D-4874-A9B0-C724FFBC32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"/>
          <a:stretch/>
        </p:blipFill>
        <p:spPr>
          <a:xfrm>
            <a:off x="1286870" y="4016474"/>
            <a:ext cx="3608525" cy="1782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8A0794-6414-4A11-8FF2-6CAE6B56E0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92" y="1545374"/>
            <a:ext cx="1627248" cy="1703417"/>
          </a:xfrm>
          <a:prstGeom prst="rect">
            <a:avLst/>
          </a:prstGeom>
        </p:spPr>
      </p:pic>
      <p:pic>
        <p:nvPicPr>
          <p:cNvPr id="5" name="Slide 13 voice">
            <a:hlinkClick r:id="" action="ppaction://media"/>
            <a:extLst>
              <a:ext uri="{FF2B5EF4-FFF2-40B4-BE49-F238E27FC236}">
                <a16:creationId xmlns:a16="http://schemas.microsoft.com/office/drawing/2014/main" id="{2A174C3A-3F41-4221-B8AA-5495D4B03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422" y="11474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38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build="p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AB0F4-F2C9-4D4B-B8DF-EFE29FBD9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8" y="0"/>
            <a:ext cx="1028044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A2B336-05E0-47C7-A249-D8A6CBA41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00F5D5-C8B0-4ABD-AE27-AAE7FD8F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545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General DOs: What You Should Do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一般要做的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你需要做什么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Follow all university dormitory rules</a:t>
            </a:r>
            <a:r>
              <a:rPr lang="zh-CN" altLang="en-US" sz="28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遵守所有的大学宿舍的规则</a:t>
            </a:r>
            <a:endParaRPr lang="th-TH" sz="2800" b="1" u="sng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F5C54-0B32-469C-B1A9-FBA376077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22" y="1320462"/>
            <a:ext cx="2744857" cy="2408186"/>
          </a:xfrm>
          <a:noFill/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Do not pour food waste into the sink.</a:t>
            </a:r>
            <a:r>
              <a:rPr lang="zh-CN" altLang="en-US" sz="1800" dirty="0"/>
              <a:t>不要把浪费的食物倒在下水道里</a:t>
            </a:r>
            <a:r>
              <a:rPr lang="en-US" altLang="zh-CN" sz="1800" dirty="0"/>
              <a:t>.</a:t>
            </a: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2DEED9-3A43-4C93-980E-399816792961}"/>
              </a:ext>
            </a:extLst>
          </p:cNvPr>
          <p:cNvSpPr txBox="1">
            <a:spLocks/>
          </p:cNvSpPr>
          <p:nvPr/>
        </p:nvSpPr>
        <p:spPr>
          <a:xfrm>
            <a:off x="4539377" y="1169057"/>
            <a:ext cx="2991721" cy="24081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Do not make loud noises.</a:t>
            </a:r>
            <a:r>
              <a:rPr lang="zh-CN" altLang="en-US" sz="1800" dirty="0"/>
              <a:t>不要大声吵闹</a:t>
            </a:r>
            <a:endParaRPr lang="en-US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AE2C62-F26F-4ABD-821C-BD4538FDA19F}"/>
              </a:ext>
            </a:extLst>
          </p:cNvPr>
          <p:cNvSpPr txBox="1">
            <a:spLocks/>
          </p:cNvSpPr>
          <p:nvPr/>
        </p:nvSpPr>
        <p:spPr>
          <a:xfrm>
            <a:off x="8130711" y="1160947"/>
            <a:ext cx="2505898" cy="26174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Keep to the left when driving or riding.</a:t>
            </a:r>
            <a:r>
              <a:rPr lang="zh-CN" altLang="en-US" sz="1800" dirty="0"/>
              <a:t>驾驶或者骑行的时候保持靠左</a:t>
            </a: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ADDF8B-8DCE-4D3C-94F2-9F14B4D9DA9D}"/>
              </a:ext>
            </a:extLst>
          </p:cNvPr>
          <p:cNvSpPr txBox="1">
            <a:spLocks/>
          </p:cNvSpPr>
          <p:nvPr/>
        </p:nvSpPr>
        <p:spPr>
          <a:xfrm>
            <a:off x="515861" y="3683207"/>
            <a:ext cx="2589582" cy="28410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Remove your shoes when there is a sign asking you to.</a:t>
            </a:r>
            <a:r>
              <a:rPr lang="zh-CN" altLang="en-US" sz="1800" dirty="0"/>
              <a:t>脱鞋当看到标志时</a:t>
            </a: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D3396A-93FC-4480-8974-BD29C2C5E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57" y="1262578"/>
            <a:ext cx="1575212" cy="1632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EBFC1B-1394-434B-838D-D6726BBE1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19" y="1174499"/>
            <a:ext cx="1813801" cy="18138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A0B091-5BA4-455A-AB1B-3C5052056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9" y="3581594"/>
            <a:ext cx="2219980" cy="221998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D932316-76A5-476C-AF5F-248C73EA9AC9}"/>
              </a:ext>
            </a:extLst>
          </p:cNvPr>
          <p:cNvSpPr txBox="1">
            <a:spLocks/>
          </p:cNvSpPr>
          <p:nvPr/>
        </p:nvSpPr>
        <p:spPr>
          <a:xfrm>
            <a:off x="3512456" y="3889361"/>
            <a:ext cx="2242966" cy="23451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Do not cook inside the dormitory.</a:t>
            </a:r>
            <a:r>
              <a:rPr lang="zh-CN" altLang="en-US" sz="1800" dirty="0"/>
              <a:t>不要在宿舍里面煮饭</a:t>
            </a: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74FFDC0-D4C9-4A42-A1A3-5E32C32297D2}"/>
              </a:ext>
            </a:extLst>
          </p:cNvPr>
          <p:cNvSpPr txBox="1">
            <a:spLocks/>
          </p:cNvSpPr>
          <p:nvPr/>
        </p:nvSpPr>
        <p:spPr>
          <a:xfrm>
            <a:off x="6191880" y="3973244"/>
            <a:ext cx="2856606" cy="24511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900" dirty="0"/>
              <a:t>Do not bring outsiders to university dormitory areas without authorization.</a:t>
            </a:r>
            <a:r>
              <a:rPr lang="zh-CN" altLang="en-US" sz="1900" dirty="0"/>
              <a:t>没有允许不要带外面的人进学校宿舍区域</a:t>
            </a:r>
            <a:endParaRPr lang="en-US" sz="19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DEEA38-997E-461C-877F-4BD1D5886B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>
          <a:xfrm>
            <a:off x="3786012" y="3721424"/>
            <a:ext cx="1799117" cy="1752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322762-19B0-498C-BC9A-F086DBAF72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34" y="3721424"/>
            <a:ext cx="1857098" cy="1857098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8980F52-5695-44B4-AFBB-EF7914B47166}"/>
              </a:ext>
            </a:extLst>
          </p:cNvPr>
          <p:cNvSpPr txBox="1">
            <a:spLocks/>
          </p:cNvSpPr>
          <p:nvPr/>
        </p:nvSpPr>
        <p:spPr>
          <a:xfrm>
            <a:off x="9186679" y="4147192"/>
            <a:ext cx="2767045" cy="23771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900" dirty="0"/>
              <a:t>Carry your student ID or a copy of your passport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900" dirty="0"/>
              <a:t>at all times.</a:t>
            </a:r>
            <a:r>
              <a:rPr lang="zh-CN" altLang="en-US" sz="1900" dirty="0"/>
              <a:t>时刻携带你的学生证或者护照复印件</a:t>
            </a:r>
            <a:endParaRPr lang="th-TH" sz="19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BE3A0D7-4156-4988-8B99-BBB3DF859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33" y="3728648"/>
            <a:ext cx="1848078" cy="1848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0C4D7-7669-46AB-9B24-D143F4D05F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134" r="29894" b="-134"/>
          <a:stretch/>
        </p:blipFill>
        <p:spPr>
          <a:xfrm>
            <a:off x="8548733" y="1411629"/>
            <a:ext cx="1463948" cy="146394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Slide 14 voice">
            <a:hlinkClick r:id="" action="ppaction://media"/>
            <a:extLst>
              <a:ext uri="{FF2B5EF4-FFF2-40B4-BE49-F238E27FC236}">
                <a16:creationId xmlns:a16="http://schemas.microsoft.com/office/drawing/2014/main" id="{7ECFC92D-1DD1-4661-AD77-105CDB5DB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09" y="1124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5000">
        <p159:morph option="byObject"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24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build="p"/>
      <p:bldP spid="10" grpId="0"/>
      <p:bldP spid="11" grpId="0"/>
      <p:bldP spid="12" grpId="0"/>
      <p:bldP spid="20" grpId="0"/>
      <p:bldP spid="22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A2B336-05E0-47C7-A249-D8A6CBA41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00F5D5-C8B0-4ABD-AE27-AAE7FD8F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545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Important DONTs: </a:t>
            </a:r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to Avoid</a:t>
            </a:r>
            <a:r>
              <a:rPr lang="zh-CN" alt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重要的不能做的事：避免做什么</a:t>
            </a:r>
            <a:endParaRPr lang="th-TH" sz="2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F5C54-0B32-469C-B1A9-FBA376077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23" y="1301990"/>
            <a:ext cx="2744857" cy="2408186"/>
          </a:xfrm>
          <a:noFill/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Do not disrespect the Royal Family (strictly prohibited and illegal).</a:t>
            </a:r>
            <a:r>
              <a:rPr lang="zh-CN" altLang="en-US" sz="1800" dirty="0"/>
              <a:t>不要不尊重皇室成员（严令禁止的和违法的）</a:t>
            </a:r>
            <a:endParaRPr 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2DEED9-3A43-4C93-980E-399816792961}"/>
              </a:ext>
            </a:extLst>
          </p:cNvPr>
          <p:cNvSpPr txBox="1">
            <a:spLocks/>
          </p:cNvSpPr>
          <p:nvPr/>
        </p:nvSpPr>
        <p:spPr>
          <a:xfrm>
            <a:off x="4428724" y="1288591"/>
            <a:ext cx="2991721" cy="24081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Do not raise your voice or argue in public.</a:t>
            </a:r>
            <a:r>
              <a:rPr lang="zh-CN" altLang="en-US" sz="1800" dirty="0"/>
              <a:t>在公共场合不要大声喧哗或吵闹</a:t>
            </a:r>
            <a:r>
              <a:rPr lang="en-US" altLang="zh-CN" sz="1800" dirty="0"/>
              <a:t>.</a:t>
            </a:r>
            <a:endParaRPr lang="en-US" sz="1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ADDF8B-8DCE-4D3C-94F2-9F14B4D9DA9D}"/>
              </a:ext>
            </a:extLst>
          </p:cNvPr>
          <p:cNvSpPr txBox="1">
            <a:spLocks/>
          </p:cNvSpPr>
          <p:nvPr/>
        </p:nvSpPr>
        <p:spPr>
          <a:xfrm>
            <a:off x="8408800" y="1314467"/>
            <a:ext cx="3012144" cy="24511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Do not sit on tables or point your feet at people or sacred objects.</a:t>
            </a:r>
            <a:r>
              <a:rPr lang="zh-CN" altLang="en-US" sz="1800" dirty="0"/>
              <a:t>不要坐在桌子上或者把脚放在人或者神圣的物件上</a:t>
            </a:r>
            <a:endParaRPr lang="en-US" sz="18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D932316-76A5-476C-AF5F-248C73EA9AC9}"/>
              </a:ext>
            </a:extLst>
          </p:cNvPr>
          <p:cNvSpPr txBox="1">
            <a:spLocks/>
          </p:cNvSpPr>
          <p:nvPr/>
        </p:nvSpPr>
        <p:spPr>
          <a:xfrm>
            <a:off x="2244435" y="3969149"/>
            <a:ext cx="3251200" cy="23451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2100" dirty="0"/>
              <a:t>Do not touch someone’s head – it‘s considered disrespectful.</a:t>
            </a:r>
          </a:p>
          <a:p>
            <a:pPr marL="0" indent="0" algn="ctr">
              <a:buNone/>
            </a:pPr>
            <a:r>
              <a:rPr lang="zh-CN" altLang="en-US" sz="2100" dirty="0"/>
              <a:t>不要摸某个人的头</a:t>
            </a:r>
            <a:r>
              <a:rPr lang="en-US" altLang="zh-CN" sz="2100" dirty="0"/>
              <a:t>-</a:t>
            </a:r>
            <a:r>
              <a:rPr lang="zh-CN" altLang="en-US" sz="2100" dirty="0"/>
              <a:t>这被认为是不尊重的表现</a:t>
            </a:r>
            <a:endParaRPr lang="en-US" sz="21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74FFDC0-D4C9-4A42-A1A3-5E32C32297D2}"/>
              </a:ext>
            </a:extLst>
          </p:cNvPr>
          <p:cNvSpPr txBox="1">
            <a:spLocks/>
          </p:cNvSpPr>
          <p:nvPr/>
        </p:nvSpPr>
        <p:spPr>
          <a:xfrm>
            <a:off x="6296938" y="3811686"/>
            <a:ext cx="3251199" cy="24511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900" dirty="0"/>
              <a:t>Do not use or carry illegal drugs (serious legal consequences).</a:t>
            </a:r>
          </a:p>
          <a:p>
            <a:pPr marL="0" indent="0" algn="ctr">
              <a:buNone/>
            </a:pPr>
            <a:r>
              <a:rPr lang="zh-CN" altLang="en-US" sz="1900" dirty="0"/>
              <a:t>不要吸食或者携带违法的药物（严重违法）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869CC-1921-4BB0-B169-9E2E6D9DA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80" y="1252926"/>
            <a:ext cx="1778932" cy="177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15C86-8B44-4BEC-AE4D-8A0F897B01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/>
          <a:stretch/>
        </p:blipFill>
        <p:spPr>
          <a:xfrm>
            <a:off x="5990092" y="1340149"/>
            <a:ext cx="1599986" cy="1657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37952-1988-4CC9-9E71-F3D119B8D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60" y="1375878"/>
            <a:ext cx="1541111" cy="1541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0DEA8-3EAD-4BC7-BEFE-C003C63A8C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125"/>
          <a:stretch/>
        </p:blipFill>
        <p:spPr>
          <a:xfrm>
            <a:off x="9989916" y="1390294"/>
            <a:ext cx="1454416" cy="1456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18BA13-7BA2-42DC-BC9E-9CC1978D8A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65" y="1146214"/>
            <a:ext cx="1845707" cy="20090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BA14A0-32E2-45A0-BB48-51B3B7AC8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24" y="3779878"/>
            <a:ext cx="1778932" cy="17789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FD20EC-71C0-49D9-9182-442152A1F3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1"/>
          <a:stretch/>
        </p:blipFill>
        <p:spPr>
          <a:xfrm>
            <a:off x="7051785" y="3880500"/>
            <a:ext cx="1659813" cy="1637351"/>
          </a:xfrm>
          <a:prstGeom prst="rect">
            <a:avLst/>
          </a:prstGeom>
        </p:spPr>
      </p:pic>
      <p:pic>
        <p:nvPicPr>
          <p:cNvPr id="4" name="Slide 15 voice">
            <a:hlinkClick r:id="" action="ppaction://media"/>
            <a:extLst>
              <a:ext uri="{FF2B5EF4-FFF2-40B4-BE49-F238E27FC236}">
                <a16:creationId xmlns:a16="http://schemas.microsoft.com/office/drawing/2014/main" id="{5097ED67-89D1-44F7-A0EA-B9EBB5A4C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159" y="1146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0">
        <p159:morph option="byObjec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/>
      <p:bldP spid="10" grpId="0"/>
      <p:bldP spid="12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028CD-AAC3-459A-B599-B572729BF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F5D6826-5E01-4AE6-B955-D8B4AD8D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50384"/>
            <a:ext cx="12192000" cy="1007616"/>
          </a:xfrm>
          <a:solidFill>
            <a:srgbClr val="FF0000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 </a:t>
            </a:r>
            <a:r>
              <a:rPr lang="en-US" sz="7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</a:t>
            </a:r>
            <a:r>
              <a:rPr lang="zh-CN" altLang="en-US" sz="7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谢谢！</a:t>
            </a:r>
            <a:endParaRPr lang="th-TH" sz="72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Slide 16 voice">
            <a:hlinkClick r:id="" action="ppaction://media"/>
            <a:extLst>
              <a:ext uri="{FF2B5EF4-FFF2-40B4-BE49-F238E27FC236}">
                <a16:creationId xmlns:a16="http://schemas.microsoft.com/office/drawing/2014/main" id="{F200F360-BCE5-4883-93AB-AD1416122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35EB7C2-9C04-476C-AF42-10D59153A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7119C-155E-4EE4-A059-DB1E4839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21425"/>
            <a:ext cx="2831977" cy="1367161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Pre-Arrival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到达前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FEB9F-B28E-4DDE-B78C-9B2324537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1976" y="221425"/>
            <a:ext cx="9360023" cy="1367161"/>
          </a:xfrm>
          <a:solidFill>
            <a:srgbClr val="002060"/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10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Apply for a Non-Immigrant ED Visa before travelling to Thailand</a:t>
            </a:r>
          </a:p>
          <a:p>
            <a:pPr marL="0" indent="0">
              <a:buNone/>
            </a:pPr>
            <a:r>
              <a:rPr lang="zh-CN" altLang="en-US" sz="2600" dirty="0">
                <a:solidFill>
                  <a:schemeClr val="accent4"/>
                </a:solidFill>
              </a:rPr>
              <a:t>在来泰国之前申请学习签证</a:t>
            </a:r>
            <a:endParaRPr lang="en-US" sz="2600" dirty="0">
              <a:solidFill>
                <a:schemeClr val="accent4"/>
              </a:solidFill>
            </a:endParaRPr>
          </a:p>
          <a:p>
            <a:pPr marL="514350" indent="-514350">
              <a:buAutoNum type="arabicPeriod"/>
            </a:pPr>
            <a:r>
              <a:rPr lang="en-US" sz="2600" dirty="0">
                <a:solidFill>
                  <a:schemeClr val="bg1"/>
                </a:solidFill>
                <a:cs typeface="TH SarabunPSK" panose="020B0500040200020003" pitchFamily="34" charset="-34"/>
              </a:rPr>
              <a:t>Apply for a visa through </a:t>
            </a:r>
            <a:r>
              <a:rPr lang="en-US" sz="2600" u="sng" dirty="0">
                <a:solidFill>
                  <a:schemeClr val="bg1"/>
                </a:solidFill>
                <a:cs typeface="TH SarabunPSK" panose="020B0500040200020003" pitchFamily="34" charset="-34"/>
                <a:hlinkClick r:id="rId5"/>
              </a:rPr>
              <a:t>www.thaievisa.go.th</a:t>
            </a:r>
            <a:r>
              <a:rPr lang="en-US" sz="2600" dirty="0">
                <a:solidFill>
                  <a:schemeClr val="bg1"/>
                </a:solidFill>
                <a:cs typeface="TH SarabunPSK" panose="020B0500040200020003" pitchFamily="34" charset="-34"/>
              </a:rPr>
              <a:t>.</a:t>
            </a:r>
          </a:p>
          <a:p>
            <a:pPr marL="0" indent="0">
              <a:buNone/>
            </a:pPr>
            <a:r>
              <a:rPr lang="zh-CN" altLang="en-US" sz="2600" dirty="0">
                <a:solidFill>
                  <a:schemeClr val="bg1"/>
                </a:solidFill>
                <a:cs typeface="TH SarabunPSK" panose="020B0500040200020003" pitchFamily="34" charset="-34"/>
              </a:rPr>
              <a:t>通过网页</a:t>
            </a:r>
            <a:r>
              <a:rPr lang="en-US" altLang="zh-CN" sz="2600" dirty="0">
                <a:solidFill>
                  <a:schemeClr val="bg1"/>
                </a:solidFill>
                <a:cs typeface="TH SarabunPSK" panose="020B0500040200020003" pitchFamily="34" charset="-34"/>
                <a:hlinkClick r:id="rId5"/>
              </a:rPr>
              <a:t>www.thaievisa.go.th</a:t>
            </a:r>
            <a:r>
              <a:rPr lang="en-US" altLang="zh-CN" sz="2600" dirty="0">
                <a:solidFill>
                  <a:schemeClr val="bg1"/>
                </a:solidFill>
                <a:cs typeface="TH SarabunPSK" panose="020B0500040200020003" pitchFamily="34" charset="-34"/>
              </a:rPr>
              <a:t>.</a:t>
            </a:r>
            <a:r>
              <a:rPr lang="zh-CN" altLang="en-US" sz="2600" dirty="0">
                <a:solidFill>
                  <a:schemeClr val="bg1"/>
                </a:solidFill>
                <a:cs typeface="TH SarabunPSK" panose="020B0500040200020003" pitchFamily="34" charset="-34"/>
              </a:rPr>
              <a:t>申请签证</a:t>
            </a:r>
            <a:endParaRPr lang="en-US" sz="2600" dirty="0">
              <a:solidFill>
                <a:schemeClr val="bg1"/>
              </a:solidFill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cs typeface="TH SarabunPSK" panose="020B0500040200020003" pitchFamily="34" charset="-34"/>
            </a:endParaRPr>
          </a:p>
          <a:p>
            <a:pPr marL="0" lv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61794-9F3D-4576-A4B3-5912092F0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9" y="1810011"/>
            <a:ext cx="3313176" cy="4686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EADE7-C337-4FEF-84D2-5AD4B4536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31" y="1810011"/>
            <a:ext cx="8377590" cy="4705089"/>
          </a:xfrm>
          <a:prstGeom prst="rect">
            <a:avLst/>
          </a:prstGeom>
        </p:spPr>
      </p:pic>
      <p:pic>
        <p:nvPicPr>
          <p:cNvPr id="5" name="Slide 2 voice (cut)">
            <a:hlinkClick r:id="" action="ppaction://media"/>
            <a:extLst>
              <a:ext uri="{FF2B5EF4-FFF2-40B4-BE49-F238E27FC236}">
                <a16:creationId xmlns:a16="http://schemas.microsoft.com/office/drawing/2014/main" id="{7DD9F4AD-25A8-4626-B2A7-D4ED0BF9E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1534" y="1810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81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35EB7C2-9C04-476C-AF42-10D59153A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7119C-155E-4EE4-A059-DB1E4839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8640"/>
            <a:ext cx="2743200" cy="1367161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Pre-Arrival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到达前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FEB9F-B28E-4DDE-B78C-9B2324537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1" y="278640"/>
            <a:ext cx="9448799" cy="1367161"/>
          </a:xfrm>
          <a:solidFill>
            <a:srgbClr val="002060"/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sz="10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2900" b="1" dirty="0">
                <a:solidFill>
                  <a:schemeClr val="accent4"/>
                </a:solidFill>
              </a:rPr>
              <a:t>Apply for a Non-Immigrant ED Visa before travelling to Thailand</a:t>
            </a:r>
          </a:p>
          <a:p>
            <a:pPr marL="0" indent="0">
              <a:buNone/>
            </a:pPr>
            <a:r>
              <a:rPr lang="zh-CN" altLang="en-US" sz="2900" dirty="0">
                <a:solidFill>
                  <a:schemeClr val="accent4"/>
                </a:solidFill>
              </a:rPr>
              <a:t>在来泰国之前申请学习签证</a:t>
            </a:r>
            <a:endParaRPr lang="en-US" sz="2900" dirty="0">
              <a:solidFill>
                <a:schemeClr val="accent4"/>
              </a:solidFill>
            </a:endParaRPr>
          </a:p>
          <a:p>
            <a:pPr marL="0" lvl="0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2. Check your visa validity and entry conditions.</a:t>
            </a:r>
          </a:p>
          <a:p>
            <a:pPr marL="0" lvl="0" indent="0">
              <a:buNone/>
            </a:pPr>
            <a:r>
              <a:rPr lang="zh-CN" altLang="en-US" sz="3000" dirty="0">
                <a:solidFill>
                  <a:schemeClr val="bg1"/>
                </a:solidFill>
              </a:rPr>
              <a:t>检查你的护照有效期和准入条件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21E78E-D66D-48F7-B2D1-FBC359C9B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0" y="1792858"/>
            <a:ext cx="3417907" cy="4825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B9FDD1-AA73-467F-8EFD-BB7E75AC80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7" b="52775"/>
          <a:stretch/>
        </p:blipFill>
        <p:spPr>
          <a:xfrm>
            <a:off x="3984776" y="1790105"/>
            <a:ext cx="7945225" cy="21256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B7D79B4-B79C-429A-9C87-4F66B7B89E72}"/>
              </a:ext>
            </a:extLst>
          </p:cNvPr>
          <p:cNvSpPr/>
          <p:nvPr/>
        </p:nvSpPr>
        <p:spPr>
          <a:xfrm>
            <a:off x="4656177" y="2577301"/>
            <a:ext cx="6479492" cy="12725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468539-B3BC-4574-ABB5-52A3CAB00F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61010" b="25267"/>
          <a:stretch/>
        </p:blipFill>
        <p:spPr>
          <a:xfrm>
            <a:off x="3984776" y="4060012"/>
            <a:ext cx="7939410" cy="1632222"/>
          </a:xfrm>
          <a:prstGeom prst="rect">
            <a:avLst/>
          </a:prstGeom>
        </p:spPr>
      </p:pic>
      <p:pic>
        <p:nvPicPr>
          <p:cNvPr id="5" name="Slide 3 voice">
            <a:hlinkClick r:id="" action="ppaction://media"/>
            <a:extLst>
              <a:ext uri="{FF2B5EF4-FFF2-40B4-BE49-F238E27FC236}">
                <a16:creationId xmlns:a16="http://schemas.microsoft.com/office/drawing/2014/main" id="{C01897FE-BEE2-402D-91D8-D9372C52B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4775" y="16807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2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B850C9F3-1916-42EA-B7F4-EE45EA62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39D754-B05E-47E3-A4F2-ADA12920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9764"/>
            <a:ext cx="2863274" cy="127109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Arrival </a:t>
            </a:r>
            <a:b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Thailand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到达泰国</a:t>
            </a:r>
            <a:endParaRPr 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5954D-64F4-4CCA-92CA-BE6D26515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272" y="279764"/>
            <a:ext cx="9328729" cy="1271095"/>
          </a:xfrm>
          <a:solidFill>
            <a:srgbClr val="002060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10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4"/>
                </a:solidFill>
              </a:rPr>
              <a:t>Immigration Process at the Airport </a:t>
            </a:r>
            <a:r>
              <a:rPr lang="zh-CN" altLang="en-US" sz="3200" b="1" dirty="0">
                <a:solidFill>
                  <a:schemeClr val="accent4"/>
                </a:solidFill>
              </a:rPr>
              <a:t>在机场的移民过程</a:t>
            </a:r>
            <a:endParaRPr lang="en-US" sz="3200" dirty="0">
              <a:solidFill>
                <a:schemeClr val="accent4"/>
              </a:solidFill>
            </a:endParaRPr>
          </a:p>
          <a:p>
            <a:pPr marL="457200" lvl="0" indent="-457200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Receive a Thailand Digital Arrival Card: Keep it in your passport at all times.</a:t>
            </a:r>
          </a:p>
          <a:p>
            <a:pPr marL="0" lvl="0" indent="0">
              <a:buNone/>
            </a:pPr>
            <a:r>
              <a:rPr lang="zh-CN" altLang="en-US" sz="2400" dirty="0">
                <a:solidFill>
                  <a:schemeClr val="bg1"/>
                </a:solidFill>
              </a:rPr>
              <a:t>收到泰国数字入境卡：时刻把它放在你的护照里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9B1619-0C19-43E9-962E-9E227D0A6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1755079"/>
            <a:ext cx="5842818" cy="4898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768C0-54A2-4723-AAA8-036472B31C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7"/>
          <a:stretch/>
        </p:blipFill>
        <p:spPr>
          <a:xfrm>
            <a:off x="6924674" y="1755079"/>
            <a:ext cx="4217901" cy="4898020"/>
          </a:xfrm>
          <a:prstGeom prst="rect">
            <a:avLst/>
          </a:prstGeom>
        </p:spPr>
      </p:pic>
      <p:pic>
        <p:nvPicPr>
          <p:cNvPr id="5" name="Slide 4 voice (cut)">
            <a:hlinkClick r:id="" action="ppaction://media"/>
            <a:extLst>
              <a:ext uri="{FF2B5EF4-FFF2-40B4-BE49-F238E27FC236}">
                <a16:creationId xmlns:a16="http://schemas.microsoft.com/office/drawing/2014/main" id="{CC15C89C-FA07-4C44-ABD1-30DD2EBDB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05" y="1735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B850C9F3-1916-42EA-B7F4-EE45EA62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39D754-B05E-47E3-A4F2-ADA12920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9764"/>
            <a:ext cx="2780142" cy="127109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Arrival </a:t>
            </a:r>
            <a:b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Thailand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到达泰国时</a:t>
            </a:r>
            <a:endParaRPr 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5954D-64F4-4CCA-92CA-BE6D26515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145" y="279764"/>
            <a:ext cx="9411857" cy="1271095"/>
          </a:xfrm>
          <a:solidFill>
            <a:srgbClr val="002060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10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accent4"/>
                </a:solidFill>
              </a:rPr>
              <a:t>Immigration Process at the Airport </a:t>
            </a:r>
            <a:r>
              <a:rPr lang="zh-CN" altLang="en-US" sz="3000" b="1" dirty="0">
                <a:solidFill>
                  <a:schemeClr val="accent4"/>
                </a:solidFill>
              </a:rPr>
              <a:t>在机场的移民过程</a:t>
            </a:r>
            <a:endParaRPr lang="en-US" sz="3000" dirty="0">
              <a:solidFill>
                <a:schemeClr val="accent4"/>
              </a:solidFill>
            </a:endParaRPr>
          </a:p>
          <a:p>
            <a:pPr marL="0" lvl="0" indent="0">
              <a:buNone/>
            </a:pPr>
            <a:r>
              <a:rPr lang="en-US" sz="2500" dirty="0">
                <a:solidFill>
                  <a:schemeClr val="bg1"/>
                </a:solidFill>
              </a:rPr>
              <a:t>2. Check your Entry Stamp: Ensure the date and visa type are correct.</a:t>
            </a:r>
          </a:p>
          <a:p>
            <a:pPr marL="0" lvl="0" indent="0">
              <a:buNone/>
            </a:pPr>
            <a:r>
              <a:rPr lang="zh-CN" altLang="en-US" sz="2500" dirty="0">
                <a:solidFill>
                  <a:schemeClr val="bg1"/>
                </a:solidFill>
              </a:rPr>
              <a:t>检查你的入境印章：确保时间和签证的类型是正确的</a:t>
            </a:r>
            <a:endParaRPr lang="en-US" sz="2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h-TH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8EAB3-FA0F-476B-8F1D-6E3FC2112D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8" t="28457" r="49624" b="9665"/>
          <a:stretch/>
        </p:blipFill>
        <p:spPr>
          <a:xfrm>
            <a:off x="537315" y="1940304"/>
            <a:ext cx="5882936" cy="452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33E07D-50FF-4AD5-BF8A-A212A0BFC244}"/>
              </a:ext>
            </a:extLst>
          </p:cNvPr>
          <p:cNvSpPr/>
          <p:nvPr/>
        </p:nvSpPr>
        <p:spPr>
          <a:xfrm>
            <a:off x="8419626" y="1958197"/>
            <a:ext cx="3235059" cy="127109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Visa Type </a:t>
            </a:r>
            <a:r>
              <a:rPr lang="zh-CN" alt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签证类型</a:t>
            </a:r>
            <a:endParaRPr lang="en-US" sz="2000" dirty="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ED Plus</a:t>
            </a:r>
            <a:endParaRPr lang="en-US" sz="2000" dirty="0">
              <a:solidFill>
                <a:schemeClr val="accent4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172055-8A3F-430B-A780-031EA7B161D2}"/>
              </a:ext>
            </a:extLst>
          </p:cNvPr>
          <p:cNvSpPr/>
          <p:nvPr/>
        </p:nvSpPr>
        <p:spPr>
          <a:xfrm>
            <a:off x="8419626" y="3454008"/>
            <a:ext cx="3235058" cy="13182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Arrival Date </a:t>
            </a:r>
            <a:r>
              <a:rPr lang="zh-CN" alt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到达时间</a:t>
            </a:r>
            <a:r>
              <a:rPr lang="en-US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11 JAN 2025</a:t>
            </a:r>
            <a:endParaRPr lang="en-US" sz="2000" dirty="0">
              <a:solidFill>
                <a:schemeClr val="accent4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706982-D4E4-467E-A19D-13F11E32496F}"/>
              </a:ext>
            </a:extLst>
          </p:cNvPr>
          <p:cNvSpPr/>
          <p:nvPr/>
        </p:nvSpPr>
        <p:spPr>
          <a:xfrm>
            <a:off x="8419626" y="4996943"/>
            <a:ext cx="3235057" cy="14537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Visa Expiration Date </a:t>
            </a:r>
            <a:r>
              <a:rPr lang="zh-CN" altLang="en-US" sz="2000" b="1" dirty="0"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签证到期时间</a:t>
            </a:r>
            <a:endParaRPr lang="en-US" sz="2000" dirty="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4"/>
                </a:solidFill>
                <a:effectLst/>
                <a:ea typeface="Calibri" panose="020F0502020204030204" pitchFamily="34" charset="0"/>
                <a:cs typeface="Cordia New" panose="020B0304020202020204" pitchFamily="34" charset="-34"/>
              </a:rPr>
              <a:t>30 JUN 2025</a:t>
            </a:r>
            <a:endParaRPr lang="en-US" sz="2000" dirty="0">
              <a:solidFill>
                <a:schemeClr val="accent4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112EA2-8821-4C20-913F-60ED27A92938}"/>
              </a:ext>
            </a:extLst>
          </p:cNvPr>
          <p:cNvCxnSpPr>
            <a:cxnSpLocks/>
          </p:cNvCxnSpPr>
          <p:nvPr/>
        </p:nvCxnSpPr>
        <p:spPr>
          <a:xfrm flipV="1">
            <a:off x="6615951" y="4113118"/>
            <a:ext cx="1529770" cy="1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D75599-3633-4218-919B-24B18D70DC44}"/>
              </a:ext>
            </a:extLst>
          </p:cNvPr>
          <p:cNvCxnSpPr>
            <a:cxnSpLocks/>
          </p:cNvCxnSpPr>
          <p:nvPr/>
        </p:nvCxnSpPr>
        <p:spPr>
          <a:xfrm flipV="1">
            <a:off x="6655053" y="2593744"/>
            <a:ext cx="1529770" cy="1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14A84B-275F-454D-9DF7-9D0DCD93BB75}"/>
              </a:ext>
            </a:extLst>
          </p:cNvPr>
          <p:cNvCxnSpPr>
            <a:cxnSpLocks/>
          </p:cNvCxnSpPr>
          <p:nvPr/>
        </p:nvCxnSpPr>
        <p:spPr>
          <a:xfrm flipV="1">
            <a:off x="6570395" y="5599333"/>
            <a:ext cx="1529770" cy="1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Slide 5 voice">
            <a:hlinkClick r:id="" action="ppaction://media"/>
            <a:extLst>
              <a:ext uri="{FF2B5EF4-FFF2-40B4-BE49-F238E27FC236}">
                <a16:creationId xmlns:a16="http://schemas.microsoft.com/office/drawing/2014/main" id="{A1831448-2473-4A34-9E3D-A4A9C79AB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33" y="1501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2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C9CFF3A-7B26-4D6C-8A38-D6C6DBAEA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F1BDF-F491-43FC-8007-BA4CD769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014"/>
            <a:ext cx="12192000" cy="110971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During Study Period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Your Responsibilities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你的责任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Immigration Requirements While Studying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在学习期间移民的要求</a:t>
            </a:r>
            <a:endParaRPr 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3DF40D-FCC4-4831-A1DF-CB7D223A64BD}"/>
              </a:ext>
            </a:extLst>
          </p:cNvPr>
          <p:cNvSpPr txBox="1">
            <a:spLocks/>
          </p:cNvSpPr>
          <p:nvPr/>
        </p:nvSpPr>
        <p:spPr>
          <a:xfrm>
            <a:off x="0" y="1411724"/>
            <a:ext cx="5092448" cy="345389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Address Registration</a:t>
            </a:r>
            <a:r>
              <a:rPr lang="en-US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zh-CN" altLang="en-US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住址登记</a:t>
            </a:r>
            <a:endParaRPr lang="en-US" sz="1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Register your address every time you enter or exit Thailand. </a:t>
            </a:r>
            <a:r>
              <a:rPr lang="zh-CN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登记你的住址每次你入境或是出境</a:t>
            </a:r>
            <a:r>
              <a:rPr lang="en-US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do it online or at </a:t>
            </a:r>
            <a:r>
              <a:rPr 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Phitsanulok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Immigration Office. </a:t>
            </a:r>
            <a:r>
              <a:rPr lang="zh-CN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你可以在网上进行报备或者去彭世洛移民局办理</a:t>
            </a:r>
            <a:r>
              <a:rPr lang="en-US" altLang="zh-C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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Failure may result in fines of 2,000 Baht,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a maximum of 10,000 Baht </a:t>
            </a:r>
            <a:r>
              <a: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报备失败可能会被罚款</a:t>
            </a:r>
            <a:r>
              <a:rPr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r>
              <a: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泰铢，最高可达</a:t>
            </a:r>
            <a:r>
              <a:rPr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10000</a:t>
            </a:r>
            <a:r>
              <a: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泰铢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h-TH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2D8616-321A-4508-AA5B-00AFC6593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" y="4538471"/>
            <a:ext cx="5092448" cy="2180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0450F3-CA0F-4923-AE5F-7DD67377B6BE}"/>
              </a:ext>
            </a:extLst>
          </p:cNvPr>
          <p:cNvSpPr txBox="1"/>
          <p:nvPr/>
        </p:nvSpPr>
        <p:spPr>
          <a:xfrm>
            <a:off x="2006352" y="6388808"/>
            <a:ext cx="1034585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Example 1 </a:t>
            </a:r>
            <a:r>
              <a:rPr lang="zh-CN" alt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例子</a:t>
            </a:r>
            <a:r>
              <a:rPr lang="en-US" altLang="zh-CN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1</a:t>
            </a:r>
            <a:endParaRPr lang="en-US" sz="1400" b="1" dirty="0">
              <a:solidFill>
                <a:srgbClr val="FF0000"/>
              </a:solidFill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558C0-9B2A-47B6-A977-D3132BC3B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96" y="1524868"/>
            <a:ext cx="3654090" cy="5171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EDAD1A-11A0-4504-9315-8F3D0FF2B0BC}"/>
              </a:ext>
            </a:extLst>
          </p:cNvPr>
          <p:cNvSpPr txBox="1"/>
          <p:nvPr/>
        </p:nvSpPr>
        <p:spPr>
          <a:xfrm>
            <a:off x="6780632" y="6315627"/>
            <a:ext cx="110970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Example 2 </a:t>
            </a:r>
            <a:r>
              <a:rPr lang="zh-CN" alt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例子</a:t>
            </a:r>
            <a:r>
              <a:rPr lang="en-US" altLang="zh-CN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2</a:t>
            </a:r>
            <a:endParaRPr lang="en-US" sz="1400" b="1" dirty="0">
              <a:solidFill>
                <a:srgbClr val="FF0000"/>
              </a:solidFill>
              <a:cs typeface="TH SarabunPSK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A1E147-397F-456D-8261-35C605BB3F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r="1"/>
          <a:stretch/>
        </p:blipFill>
        <p:spPr>
          <a:xfrm>
            <a:off x="9078616" y="1549003"/>
            <a:ext cx="2960613" cy="5171718"/>
          </a:xfrm>
          <a:prstGeom prst="rect">
            <a:avLst/>
          </a:prstGeom>
        </p:spPr>
      </p:pic>
      <p:pic>
        <p:nvPicPr>
          <p:cNvPr id="4" name="Slide 6 voice">
            <a:hlinkClick r:id="" action="ppaction://media"/>
            <a:extLst>
              <a:ext uri="{FF2B5EF4-FFF2-40B4-BE49-F238E27FC236}">
                <a16:creationId xmlns:a16="http://schemas.microsoft.com/office/drawing/2014/main" id="{1FD05BAC-F2E0-44F2-B85A-0410FCA1C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2433" y="14117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3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1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5B9BB-1975-4EC5-B225-F4CB2FB16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F1BDF-F491-43FC-8007-BA4CD769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736"/>
            <a:ext cx="12192000" cy="978409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During Study Period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Your Responsibilities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你的责任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Immigration Requirements While Studying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在学习期间的移民要求</a:t>
            </a:r>
            <a:endParaRPr 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2163394-4F97-4004-9835-B6115CA3BF13}"/>
              </a:ext>
            </a:extLst>
          </p:cNvPr>
          <p:cNvSpPr txBox="1">
            <a:spLocks/>
          </p:cNvSpPr>
          <p:nvPr/>
        </p:nvSpPr>
        <p:spPr>
          <a:xfrm>
            <a:off x="187740" y="1282295"/>
            <a:ext cx="4296343" cy="165621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90-Day Reporting</a:t>
            </a:r>
            <a:r>
              <a:rPr lang="en-US" sz="1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90</a:t>
            </a:r>
            <a:r>
              <a:rPr lang="zh-CN" altLang="en-US" sz="1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天报备</a:t>
            </a:r>
            <a:endParaRPr lang="en-US" sz="14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 every 90 days (online or in-person).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每九十天报备（在网上或者亲自去报备）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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Failure may result in fines of 2,000 Baht, up to a maximum of 5,000 Baht.</a:t>
            </a:r>
            <a:r>
              <a:rPr lang="zh-CN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报备失败可能会被罚款</a:t>
            </a:r>
            <a:r>
              <a:rPr lang="en-US" altLang="zh-CN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r>
              <a:rPr lang="zh-CN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泰铢，最高可达</a:t>
            </a:r>
            <a:r>
              <a:rPr lang="en-US" altLang="zh-CN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5000</a:t>
            </a:r>
            <a:r>
              <a:rPr lang="zh-CN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泰铢</a:t>
            </a:r>
            <a:r>
              <a:rPr lang="en-US" altLang="zh-CN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th-TH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FFE40-37C6-4D5C-8C5E-3D3E3B1D8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32" y="1269109"/>
            <a:ext cx="3930934" cy="4997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4808F0-FF7E-4B3C-ABC3-DB8DB71CC7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t="-4607" b="2540"/>
          <a:stretch/>
        </p:blipFill>
        <p:spPr>
          <a:xfrm>
            <a:off x="8792310" y="1029795"/>
            <a:ext cx="3211949" cy="5236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261D99-5607-48D8-ADED-FB61BAC7C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7" y="3072220"/>
            <a:ext cx="4233122" cy="319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A16CB9-223C-41BF-B833-0EEB9379B0C7}"/>
              </a:ext>
            </a:extLst>
          </p:cNvPr>
          <p:cNvSpPr txBox="1"/>
          <p:nvPr/>
        </p:nvSpPr>
        <p:spPr>
          <a:xfrm>
            <a:off x="1311071" y="3121223"/>
            <a:ext cx="150732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Example 1 </a:t>
            </a:r>
            <a:r>
              <a:rPr lang="zh-CN" alt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例子</a:t>
            </a:r>
            <a:r>
              <a:rPr lang="en-US" altLang="zh-CN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1</a:t>
            </a:r>
            <a:endParaRPr lang="en-US" sz="1400" b="1" dirty="0">
              <a:solidFill>
                <a:srgbClr val="FF0000"/>
              </a:solidFill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3004A-DEDE-4985-B6FD-1E9C24A62258}"/>
              </a:ext>
            </a:extLst>
          </p:cNvPr>
          <p:cNvSpPr txBox="1"/>
          <p:nvPr/>
        </p:nvSpPr>
        <p:spPr>
          <a:xfrm>
            <a:off x="5954312" y="5575706"/>
            <a:ext cx="150732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Example 2 </a:t>
            </a:r>
            <a:r>
              <a:rPr lang="zh-CN" alt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例子</a:t>
            </a:r>
            <a:r>
              <a:rPr lang="en-US" altLang="zh-CN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2</a:t>
            </a:r>
            <a:endParaRPr lang="en-US" sz="1400" b="1" dirty="0">
              <a:solidFill>
                <a:srgbClr val="FF0000"/>
              </a:solidFill>
              <a:cs typeface="TH SarabunPSK" panose="020B0500040200020003" pitchFamily="34" charset="-34"/>
            </a:endParaRPr>
          </a:p>
        </p:txBody>
      </p:sp>
      <p:pic>
        <p:nvPicPr>
          <p:cNvPr id="3" name="Slide 7 voice">
            <a:hlinkClick r:id="" action="ppaction://media"/>
            <a:extLst>
              <a:ext uri="{FF2B5EF4-FFF2-40B4-BE49-F238E27FC236}">
                <a16:creationId xmlns:a16="http://schemas.microsoft.com/office/drawing/2014/main" id="{5A06637D-1952-4F65-A137-23A4BA6B9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4097" y="1284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43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5B9BB-1975-4EC5-B225-F4CB2FB16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F1BDF-F491-43FC-8007-BA4CD769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071"/>
            <a:ext cx="12192000" cy="978409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During Study Period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Your Responsibilities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你的责任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Immigration Requirements While Studying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在学习期间的移民要求</a:t>
            </a:r>
            <a:endParaRPr 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EB5CF5-6EF8-4107-801B-5BA543173D55}"/>
              </a:ext>
            </a:extLst>
          </p:cNvPr>
          <p:cNvSpPr txBox="1">
            <a:spLocks/>
          </p:cNvSpPr>
          <p:nvPr/>
        </p:nvSpPr>
        <p:spPr>
          <a:xfrm>
            <a:off x="157838" y="1214603"/>
            <a:ext cx="3642758" cy="547807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4"/>
                </a:solidFill>
              </a:rPr>
              <a:t>3</a:t>
            </a:r>
            <a:r>
              <a:rPr lang="en-US" sz="1600" dirty="0">
                <a:solidFill>
                  <a:schemeClr val="accent4"/>
                </a:solidFill>
              </a:rPr>
              <a:t>. </a:t>
            </a:r>
            <a:r>
              <a:rPr lang="en-US" sz="1600" b="1" dirty="0">
                <a:solidFill>
                  <a:schemeClr val="accent4"/>
                </a:solidFill>
              </a:rPr>
              <a:t>Visa Extension</a:t>
            </a:r>
            <a:r>
              <a:rPr lang="en-US" sz="1600" dirty="0">
                <a:solidFill>
                  <a:schemeClr val="accent4"/>
                </a:solidFill>
              </a:rPr>
              <a:t>: </a:t>
            </a:r>
            <a:r>
              <a:rPr lang="zh-CN" altLang="en-US" sz="1600" dirty="0">
                <a:solidFill>
                  <a:schemeClr val="accent4"/>
                </a:solidFill>
              </a:rPr>
              <a:t>签证延期（续签）</a:t>
            </a:r>
            <a:endParaRPr lang="en-US" sz="1600" dirty="0">
              <a:solidFill>
                <a:schemeClr val="accent4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Apply in person at </a:t>
            </a:r>
            <a:r>
              <a:rPr lang="en-US" sz="1600" dirty="0" err="1">
                <a:solidFill>
                  <a:schemeClr val="bg1"/>
                </a:solidFill>
              </a:rPr>
              <a:t>Phitsanulok</a:t>
            </a:r>
            <a:r>
              <a:rPr lang="en-US" sz="1600" dirty="0">
                <a:solidFill>
                  <a:schemeClr val="bg1"/>
                </a:solidFill>
              </a:rPr>
              <a:t> Immigration Office.</a:t>
            </a:r>
            <a:r>
              <a:rPr lang="zh-CN" altLang="en-US" sz="1600" dirty="0">
                <a:solidFill>
                  <a:schemeClr val="bg1"/>
                </a:solidFill>
              </a:rPr>
              <a:t>本人亲自前往彭世洛移民局办理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Full-time students will be granted an “ED Plus” visa upon their first visa extension. </a:t>
            </a:r>
            <a:r>
              <a:rPr lang="zh-CN" altLang="en-US" sz="1600" dirty="0">
                <a:solidFill>
                  <a:schemeClr val="bg1"/>
                </a:solidFill>
              </a:rPr>
              <a:t>全日制学生将在首次签证续签时获得‘’</a:t>
            </a:r>
            <a:r>
              <a:rPr lang="en-US" altLang="zh-CN" sz="1600" dirty="0">
                <a:solidFill>
                  <a:schemeClr val="bg1"/>
                </a:solidFill>
              </a:rPr>
              <a:t>ED Plus</a:t>
            </a:r>
            <a:r>
              <a:rPr lang="zh-CN" altLang="en-US" sz="1600" dirty="0">
                <a:solidFill>
                  <a:schemeClr val="bg1"/>
                </a:solidFill>
              </a:rPr>
              <a:t>‘’资格</a:t>
            </a:r>
            <a:r>
              <a:rPr lang="en-US" altLang="zh-CN" sz="1600" dirty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2" panose="05020102010507070707" pitchFamily="18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 </a:t>
            </a:r>
            <a:r>
              <a:rPr lang="en-US" sz="1600" b="1" dirty="0">
                <a:solidFill>
                  <a:srgbClr val="FF0000"/>
                </a:solidFill>
              </a:rPr>
              <a:t>Failure may result in fines of 500 Baht per day, up to a maximum of 20,000 Baht.</a:t>
            </a:r>
            <a:r>
              <a:rPr lang="zh-CN" altLang="en-US" sz="1600" b="1" dirty="0">
                <a:solidFill>
                  <a:srgbClr val="FF0000"/>
                </a:solidFill>
              </a:rPr>
              <a:t>失败可能会导致罚款</a:t>
            </a:r>
            <a:r>
              <a:rPr lang="en-US" altLang="zh-CN" sz="1600" b="1" dirty="0">
                <a:solidFill>
                  <a:srgbClr val="FF0000"/>
                </a:solidFill>
              </a:rPr>
              <a:t>500</a:t>
            </a:r>
            <a:r>
              <a:rPr lang="zh-CN" altLang="en-US" sz="1600" b="1" dirty="0">
                <a:solidFill>
                  <a:srgbClr val="FF0000"/>
                </a:solidFill>
              </a:rPr>
              <a:t>泰铢每天，最高至</a:t>
            </a:r>
            <a:r>
              <a:rPr lang="en-US" altLang="zh-CN" sz="1600" b="1" dirty="0">
                <a:solidFill>
                  <a:srgbClr val="FF0000"/>
                </a:solidFill>
              </a:rPr>
              <a:t>20000</a:t>
            </a:r>
            <a:r>
              <a:rPr lang="zh-CN" altLang="en-US" sz="1600" b="1" dirty="0">
                <a:solidFill>
                  <a:srgbClr val="FF0000"/>
                </a:solidFill>
              </a:rPr>
              <a:t>泰铢。</a:t>
            </a:r>
            <a:endParaRPr lang="en-US" sz="16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solidFill>
                <a:srgbClr val="FFFF00"/>
              </a:solidFill>
              <a:sym typeface="Wingdings 2" panose="05020102010507070707" pitchFamily="18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accent4"/>
                </a:solidFill>
                <a:sym typeface="Wingdings 2" panose="05020102010507070707" pitchFamily="18" charset="2"/>
              </a:rPr>
              <a:t></a:t>
            </a:r>
            <a:r>
              <a:rPr lang="en-US" sz="1600" b="1" dirty="0">
                <a:solidFill>
                  <a:schemeClr val="accent4"/>
                </a:solidFill>
              </a:rPr>
              <a:t> Notify DIALD at least 30 days before expiry to issue an official letter.</a:t>
            </a:r>
            <a:r>
              <a:rPr lang="zh-CN" altLang="en-US" sz="1600" b="1" dirty="0">
                <a:solidFill>
                  <a:schemeClr val="accent4"/>
                </a:solidFill>
              </a:rPr>
              <a:t>在到期前至少</a:t>
            </a:r>
            <a:r>
              <a:rPr lang="en-US" altLang="zh-CN" sz="1600" b="1" dirty="0">
                <a:solidFill>
                  <a:schemeClr val="accent4"/>
                </a:solidFill>
              </a:rPr>
              <a:t>30</a:t>
            </a:r>
            <a:r>
              <a:rPr lang="zh-CN" altLang="en-US" sz="1600" b="1" dirty="0">
                <a:solidFill>
                  <a:schemeClr val="accent4"/>
                </a:solidFill>
              </a:rPr>
              <a:t>天通知</a:t>
            </a:r>
            <a:r>
              <a:rPr lang="en-US" altLang="zh-CN" sz="1600" b="1" dirty="0">
                <a:solidFill>
                  <a:schemeClr val="accent4"/>
                </a:solidFill>
              </a:rPr>
              <a:t>DIALD</a:t>
            </a:r>
            <a:r>
              <a:rPr lang="zh-CN" altLang="en-US" sz="1600" b="1" dirty="0">
                <a:solidFill>
                  <a:schemeClr val="accent4"/>
                </a:solidFill>
              </a:rPr>
              <a:t>，以便发出正式的信函</a:t>
            </a:r>
            <a:r>
              <a:rPr lang="en-US" altLang="zh-CN" sz="1600" b="1" dirty="0">
                <a:solidFill>
                  <a:schemeClr val="accent4"/>
                </a:solidFill>
              </a:rPr>
              <a:t>.</a:t>
            </a:r>
            <a:br>
              <a:rPr lang="en-US" sz="1600" b="1" dirty="0">
                <a:solidFill>
                  <a:srgbClr val="FFFF00"/>
                </a:solidFill>
              </a:rPr>
            </a:br>
            <a:endParaRPr lang="th-TH" sz="1600" b="1" dirty="0">
              <a:solidFill>
                <a:srgbClr val="FFFF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2F9D25-FB26-4EE7-A386-8D04925F46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" b="-46"/>
          <a:stretch/>
        </p:blipFill>
        <p:spPr>
          <a:xfrm>
            <a:off x="3917918" y="1206213"/>
            <a:ext cx="4143902" cy="5478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06B383-41BD-428D-8E98-F94481C30B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3" r="2961" b="7335"/>
          <a:stretch/>
        </p:blipFill>
        <p:spPr>
          <a:xfrm>
            <a:off x="8142736" y="1197824"/>
            <a:ext cx="3873671" cy="5486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7212C4-E20A-4A91-8F70-E4A8E72CF91D}"/>
              </a:ext>
            </a:extLst>
          </p:cNvPr>
          <p:cNvSpPr/>
          <p:nvPr/>
        </p:nvSpPr>
        <p:spPr>
          <a:xfrm>
            <a:off x="8391406" y="4219663"/>
            <a:ext cx="3378348" cy="7046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de 8 voice">
            <a:hlinkClick r:id="" action="ppaction://media"/>
            <a:extLst>
              <a:ext uri="{FF2B5EF4-FFF2-40B4-BE49-F238E27FC236}">
                <a16:creationId xmlns:a16="http://schemas.microsoft.com/office/drawing/2014/main" id="{E3271131-676A-491A-9B6C-755A7EEB3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4642" y="1196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12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5000">
        <p159:morph option="byObject"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5B9BB-1975-4EC5-B225-F4CB2FB16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EF1BDF-F491-43FC-8007-BA4CD769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473"/>
            <a:ext cx="12192000" cy="1034767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During Study Period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Your Responsibilities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你的责任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Immigration Requirements While Studying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在学习期间的移民要求</a:t>
            </a:r>
            <a:endParaRPr lang="th-T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ACE3F43-C460-4C94-A6AA-CF224343451D}"/>
              </a:ext>
            </a:extLst>
          </p:cNvPr>
          <p:cNvSpPr txBox="1">
            <a:spLocks/>
          </p:cNvSpPr>
          <p:nvPr/>
        </p:nvSpPr>
        <p:spPr>
          <a:xfrm>
            <a:off x="80120" y="1451344"/>
            <a:ext cx="4230255" cy="157973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chemeClr val="accent4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accent4"/>
                </a:solidFill>
              </a:rPr>
              <a:t>4. Re-entry Permit: </a:t>
            </a:r>
            <a:r>
              <a:rPr lang="zh-CN" altLang="en-US" sz="4000" b="1" dirty="0">
                <a:solidFill>
                  <a:schemeClr val="accent4"/>
                </a:solidFill>
              </a:rPr>
              <a:t>重新入境许可</a:t>
            </a:r>
            <a:endParaRPr lang="en-US" sz="4000" b="1" dirty="0">
              <a:solidFill>
                <a:schemeClr val="accent4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</a:rPr>
              <a:t>Apply in person if travelling abroad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</a:rPr>
              <a:t>(</a:t>
            </a:r>
            <a:r>
              <a:rPr lang="en-US" sz="3600" u="sng" dirty="0">
                <a:solidFill>
                  <a:schemeClr val="bg1"/>
                </a:solidFill>
              </a:rPr>
              <a:t>except for “ED Plus” visa holders</a:t>
            </a:r>
            <a:r>
              <a:rPr lang="en-US" sz="3600" dirty="0">
                <a:solidFill>
                  <a:schemeClr val="bg1"/>
                </a:solidFill>
              </a:rPr>
              <a:t>). </a:t>
            </a:r>
            <a:r>
              <a:rPr lang="zh-CN" altLang="en-US" sz="3600" dirty="0">
                <a:solidFill>
                  <a:schemeClr val="bg1"/>
                </a:solidFill>
              </a:rPr>
              <a:t>如果出国要本人亲自办理（除了持有</a:t>
            </a:r>
            <a:r>
              <a:rPr lang="en-US" altLang="zh-CN" sz="3600" dirty="0">
                <a:solidFill>
                  <a:schemeClr val="bg1"/>
                </a:solidFill>
              </a:rPr>
              <a:t>”ED Plus’’</a:t>
            </a:r>
            <a:r>
              <a:rPr lang="zh-CN" altLang="en-US" sz="3600" dirty="0">
                <a:solidFill>
                  <a:schemeClr val="bg1"/>
                </a:solidFill>
              </a:rPr>
              <a:t>签证）</a:t>
            </a: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h-TH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EB5431-206F-42B0-9A08-4EBA4934C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46" y="1451344"/>
            <a:ext cx="3697224" cy="493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82BF53-1A0A-4EBF-AD3B-F202DEDC2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424" y="1451344"/>
            <a:ext cx="3484616" cy="49318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242B66-CD4E-424F-BBC1-4E723D11D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27" y="3137761"/>
            <a:ext cx="1933378" cy="25723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E8653-09CD-4C51-A31C-592C45B054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4" y="3142199"/>
            <a:ext cx="1899549" cy="25723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B69969-60A6-4506-B770-819916105E5E}"/>
              </a:ext>
            </a:extLst>
          </p:cNvPr>
          <p:cNvSpPr txBox="1"/>
          <p:nvPr/>
        </p:nvSpPr>
        <p:spPr>
          <a:xfrm>
            <a:off x="230342" y="5989711"/>
            <a:ext cx="1899549" cy="67710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Single Entry</a:t>
            </a:r>
            <a:r>
              <a:rPr lang="zh-CN" altLang="en-US" sz="1900" b="1" dirty="0">
                <a:solidFill>
                  <a:srgbClr val="FF0000"/>
                </a:solidFill>
              </a:rPr>
              <a:t>单次入境</a:t>
            </a:r>
            <a:endParaRPr lang="en-US" sz="19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43922-6EB7-44D3-8DCC-AB13066B8AF3}"/>
              </a:ext>
            </a:extLst>
          </p:cNvPr>
          <p:cNvSpPr txBox="1"/>
          <p:nvPr/>
        </p:nvSpPr>
        <p:spPr>
          <a:xfrm>
            <a:off x="2250136" y="5998479"/>
            <a:ext cx="1945069" cy="67710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FF0000"/>
                </a:solidFill>
              </a:rPr>
              <a:t>Multiple Entry</a:t>
            </a:r>
            <a:r>
              <a:rPr lang="zh-CN" altLang="en-US" sz="1900" b="1" dirty="0">
                <a:solidFill>
                  <a:srgbClr val="FF0000"/>
                </a:solidFill>
              </a:rPr>
              <a:t>多次入境</a:t>
            </a:r>
            <a:endParaRPr lang="en-US" sz="19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078155-9512-40BF-B0E6-5C0C44DFB7E2}"/>
              </a:ext>
            </a:extLst>
          </p:cNvPr>
          <p:cNvCxnSpPr/>
          <p:nvPr/>
        </p:nvCxnSpPr>
        <p:spPr>
          <a:xfrm flipV="1">
            <a:off x="1180116" y="4665528"/>
            <a:ext cx="0" cy="132418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6AB192-5B45-4FC0-8D71-A30D6E22551F}"/>
              </a:ext>
            </a:extLst>
          </p:cNvPr>
          <p:cNvCxnSpPr>
            <a:cxnSpLocks/>
          </p:cNvCxnSpPr>
          <p:nvPr/>
        </p:nvCxnSpPr>
        <p:spPr>
          <a:xfrm flipV="1">
            <a:off x="3115133" y="4866657"/>
            <a:ext cx="0" cy="113182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455130-6CCC-4E10-8773-2EA334B88A62}"/>
              </a:ext>
            </a:extLst>
          </p:cNvPr>
          <p:cNvSpPr txBox="1"/>
          <p:nvPr/>
        </p:nvSpPr>
        <p:spPr>
          <a:xfrm>
            <a:off x="8457815" y="2087320"/>
            <a:ext cx="150732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Form</a:t>
            </a:r>
            <a:r>
              <a:rPr lang="zh-CN" altLang="en-US" sz="1400" b="1" dirty="0">
                <a:solidFill>
                  <a:srgbClr val="FF0000"/>
                </a:solidFill>
                <a:cs typeface="TH SarabunPSK" panose="020B0500040200020003" pitchFamily="34" charset="-34"/>
              </a:rPr>
              <a:t>表格</a:t>
            </a:r>
            <a:endParaRPr lang="en-US" sz="1400" b="1" dirty="0">
              <a:solidFill>
                <a:srgbClr val="FF0000"/>
              </a:solidFill>
              <a:cs typeface="TH SarabunPSK" panose="020B0500040200020003" pitchFamily="34" charset="-34"/>
            </a:endParaRPr>
          </a:p>
        </p:txBody>
      </p:sp>
      <p:pic>
        <p:nvPicPr>
          <p:cNvPr id="4" name="Slide 9 voice">
            <a:hlinkClick r:id="" action="ppaction://media"/>
            <a:extLst>
              <a:ext uri="{FF2B5EF4-FFF2-40B4-BE49-F238E27FC236}">
                <a16:creationId xmlns:a16="http://schemas.microsoft.com/office/drawing/2014/main" id="{BD2341F2-10A3-4314-9583-B5DBA3734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5546" y="1451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85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7" grpId="0" animBg="1"/>
      <p:bldP spid="3" grpId="0" animBg="1"/>
      <p:bldP spid="10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1686</Words>
  <Application>Microsoft Office PowerPoint</Application>
  <PresentationFormat>Widescreen</PresentationFormat>
  <Paragraphs>195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Angsana New</vt:lpstr>
      <vt:lpstr>Arial</vt:lpstr>
      <vt:lpstr>Calibri</vt:lpstr>
      <vt:lpstr>Calibri Light</vt:lpstr>
      <vt:lpstr>Cordia New</vt:lpstr>
      <vt:lpstr>TH SarabunPSK</vt:lpstr>
      <vt:lpstr>Wingdings 2</vt:lpstr>
      <vt:lpstr>Office Theme</vt:lpstr>
      <vt:lpstr>         Immigration Matters 移民问题/事务</vt:lpstr>
      <vt:lpstr>Pre-Arrival 到达前</vt:lpstr>
      <vt:lpstr>Pre-Arrival 到达前</vt:lpstr>
      <vt:lpstr>On Arrival  in Thailand 到达泰国</vt:lpstr>
      <vt:lpstr>On Arrival  in Thailand 到达泰国时</vt:lpstr>
      <vt:lpstr>During Study Period – Your Responsibilities在学习期间-你的责任 Immigration Requirements While Studying在学习期间移民的要求</vt:lpstr>
      <vt:lpstr>During Study Period – Your Responsibilities 在学习期间-你的责任 Immigration Requirements While Studying 在学习期间的移民要求</vt:lpstr>
      <vt:lpstr>During Study Period – Your Responsibilities在学习期间-你的责任 Immigration Requirements While Studying在学习期间的移民要求</vt:lpstr>
      <vt:lpstr>During Study Period – Your Responsibilities 在学习期间-你的责任 Immigration Requirements While Studying 在学习期间的移民要求</vt:lpstr>
      <vt:lpstr>During Study Period – Your Responsibilities 在学习期间-你的责任  NU Requirements While Studying在学习期间NU的要求</vt:lpstr>
      <vt:lpstr>During Study Period – Your Responsibilities在学习期间-你的责任 Immigration Requirements While Studying在学习期间的移民要求</vt:lpstr>
      <vt:lpstr>Leaving Thailand - Cancel Visa 离开泰国-取消签证</vt:lpstr>
      <vt:lpstr>General DOs: What You Should Do 一般要做的:你应该做什么 Follow all university rules遵守所有的大学规则</vt:lpstr>
      <vt:lpstr>General DOs: What You Should Do 一般要做的:你需要做什么  Follow all university dormitory rules遵守所有的大学宿舍的规则</vt:lpstr>
      <vt:lpstr>Important DONTs: What to Avoid重要的不能做的事：避免做什么</vt:lpstr>
      <vt:lpstr>THANK YOU谢谢！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 Matter</dc:title>
  <dc:creator>rujirat thitiwess</dc:creator>
  <cp:lastModifiedBy>Wieng Phuthes</cp:lastModifiedBy>
  <cp:revision>213</cp:revision>
  <dcterms:created xsi:type="dcterms:W3CDTF">2025-04-17T03:10:14Z</dcterms:created>
  <dcterms:modified xsi:type="dcterms:W3CDTF">2025-07-22T04:53:32Z</dcterms:modified>
</cp:coreProperties>
</file>